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7005FB-F1C5-415C-B0DC-7B26095C09BA}">
  <a:tblStyle styleId="{497005FB-F1C5-415C-B0DC-7B26095C09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5024abeb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e5024abeb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5024abebc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5024abebc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5024abebc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5024abeb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8192d956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8192d956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8192d956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8192d956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8192d956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8192d956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8192d956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8192d956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192d956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192d956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8192d956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8192d956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8192d956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8192d956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8192d956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8192d956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192d956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192d956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8192d956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8192d956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192d956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192d956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3e190f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3e190f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3e190f9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3e190f9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3e190f9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3e190f9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e190f90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3e190f9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3e190f9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3e190f9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3e190f90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3e190f9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3e190f90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3e190f90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8192d956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8192d956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3e190f9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3e190f9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3e190f9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3e190f9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5024abeb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5024abeb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3e190f90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3e190f90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3e190f90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3e190f90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3e190f90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3e190f90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5024abeb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5024abeb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3e190f90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3e190f90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3e190f90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3e190f90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5024abeb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5024abeb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024abeb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024abeb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3e190f90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3e190f90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3eaf1d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3eaf1d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3eaf1d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3eaf1d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5024abebc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5024abebc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3eaf1d8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3eaf1d8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eaf1d8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3eaf1d8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2c371eb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2c371eb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5024abebc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5024abebc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5024abebc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5024abebc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c371eb5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c371eb5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024abeb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024abeb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2c371eb5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2c371eb5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5024abeb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5024abeb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5024abeb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5024abeb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5024abeb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5024abeb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5024abeb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5024abeb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5024abeb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5024abeb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5024abeb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5024abeb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5024abeb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5024abeb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5024abe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5024abe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5024abe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5024abe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5024abeb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5024abeb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5024abeb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5024abeb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024abebc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024abebc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5024abebc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5024abebc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678975" y="269625"/>
            <a:ext cx="4097400" cy="41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10 - 11am</a:t>
            </a:r>
            <a:endParaRPr b="1"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Intro to SQL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11am - 12pm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Begin exploring SQL Project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12 - 1pm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Prof. Nader on Security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1pm - 2:30pm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Break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2:30 - 4:30pm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	Complete SQL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267375" y="3417225"/>
            <a:ext cx="86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You’re ready to begin accepting customers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145200" y="1222025"/>
            <a:ext cx="88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FF0000"/>
                </a:solidFill>
                <a:highlight>
                  <a:srgbClr val="212121"/>
                </a:highlight>
              </a:rPr>
              <a:t>Wait… How the heck are we gonna keep track of everything?</a:t>
            </a:r>
            <a:endParaRPr sz="2000">
              <a:solidFill>
                <a:srgbClr val="FF0000"/>
              </a:solidFill>
              <a:highlight>
                <a:srgbClr val="212121"/>
              </a:highlight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984400" y="1650125"/>
            <a:ext cx="88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FF0000"/>
                </a:solidFill>
                <a:highlight>
                  <a:srgbClr val="212121"/>
                </a:highlight>
              </a:rPr>
              <a:t>Inventory, employees, customers, purchases?</a:t>
            </a:r>
            <a:endParaRPr sz="2000">
              <a:solidFill>
                <a:srgbClr val="FF0000"/>
              </a:solidFill>
              <a:highlight>
                <a:srgbClr val="21212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Answer? Data!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13" y="1053825"/>
            <a:ext cx="69483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</a:t>
            </a:r>
            <a:r>
              <a:rPr lang="en" sz="2000"/>
              <a:t> </a:t>
            </a:r>
            <a:r>
              <a:rPr b="1" lang="en" sz="2000"/>
              <a:t>organized collection of structured information</a:t>
            </a:r>
            <a:r>
              <a:rPr lang="en" sz="2000"/>
              <a:t>, or data, typically stored electronically in a computer system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Controlled by a database management system (DBMS)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500" y="2783125"/>
            <a:ext cx="5111300" cy="20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50" y="2517550"/>
            <a:ext cx="3501276" cy="26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 you need a Database?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Simultaneous access + updates (concurrency)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Frequent updates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Share huge data set among many people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 analytical queries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Web interfaces to data, especially dynamic data</a:t>
            </a:r>
            <a:endParaRPr sz="20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00" y="3967100"/>
            <a:ext cx="2378574" cy="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of Databases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96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b="1" lang="en" sz="1550"/>
              <a:t>Databases are used for storage</a:t>
            </a:r>
            <a:r>
              <a:rPr lang="en" sz="1550"/>
              <a:t>, where data is extracted and analyzed in other applications. Key parts of backends to web sites. Some examples: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Netflix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Show availability, User Ratings, User Viewing History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NBA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Store and analyze player statistics, game performances, injury reports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eBay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550"/>
              <a:buChar char="○"/>
            </a:pPr>
            <a:r>
              <a:rPr lang="en" sz="1550"/>
              <a:t>Organize products, pricing, customer information, and purchasing history</a:t>
            </a:r>
            <a:endParaRPr sz="155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1275" y="4175125"/>
            <a:ext cx="1467325" cy="8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SQL?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</a:t>
            </a:r>
            <a:r>
              <a:rPr lang="en" sz="2000"/>
              <a:t>tructured </a:t>
            </a:r>
            <a:r>
              <a:rPr b="1" lang="en" sz="2000"/>
              <a:t>Q</a:t>
            </a:r>
            <a:r>
              <a:rPr lang="en" sz="2000"/>
              <a:t>uery </a:t>
            </a:r>
            <a:r>
              <a:rPr b="1" lang="en" sz="2000"/>
              <a:t>L</a:t>
            </a:r>
            <a:r>
              <a:rPr lang="en" sz="2000"/>
              <a:t>anguage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to “talk” to a </a:t>
            </a:r>
            <a:r>
              <a:rPr lang="en" sz="2000" u="sng"/>
              <a:t>database</a:t>
            </a:r>
            <a:r>
              <a:rPr lang="en" sz="2000"/>
              <a:t> server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Declarative</a:t>
            </a:r>
            <a:endParaRPr sz="2000"/>
          </a:p>
          <a:p>
            <a:pPr indent="-355600" lvl="1" marL="914400" rtl="0" algn="l">
              <a:spcBef>
                <a:spcPts val="1200"/>
              </a:spcBef>
              <a:spcAft>
                <a:spcPts val="1200"/>
              </a:spcAft>
              <a:buSzPts val="2000"/>
              <a:buChar char="○"/>
            </a:pPr>
            <a:r>
              <a:rPr lang="en" sz="2000"/>
              <a:t>Tell me </a:t>
            </a:r>
            <a:r>
              <a:rPr b="1" i="1" lang="en" sz="2000" u="sng"/>
              <a:t>what</a:t>
            </a:r>
            <a:r>
              <a:rPr lang="en" sz="2000"/>
              <a:t> you want, I’ll figure out </a:t>
            </a:r>
            <a:r>
              <a:rPr b="1" i="1" lang="en" sz="2000"/>
              <a:t>how</a:t>
            </a:r>
            <a:r>
              <a:rPr lang="en" sz="2000"/>
              <a:t> to get it</a:t>
            </a:r>
            <a:endParaRPr sz="20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975" y="709342"/>
            <a:ext cx="2229649" cy="1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Concepts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database server can contain many databases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Databases are collections of tables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tables is a 2D matrix with rows (entries) and columns (fields)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SQL is great at </a:t>
            </a:r>
            <a:r>
              <a:rPr lang="en" sz="2000"/>
              <a:t>c</a:t>
            </a:r>
            <a:r>
              <a:rPr lang="en" sz="2000"/>
              <a:t>ombining information across tables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Concepts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975" y="1558250"/>
            <a:ext cx="4410750" cy="35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142800" y="1041688"/>
            <a:ext cx="90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Tables are two-dimensional with rows (observations) and columns (variables)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Concepts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00" y="1322525"/>
            <a:ext cx="441624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142800" y="1041688"/>
            <a:ext cx="90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Tables are two-dimensional with rows (observations) and 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columns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Concepts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75" y="1374925"/>
            <a:ext cx="472292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142800" y="1041688"/>
            <a:ext cx="90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Tables are two-dimensional with 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rows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observations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 and columns (variables)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SQL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200100" y="340375"/>
            <a:ext cx="87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</a:t>
            </a:r>
            <a:r>
              <a:rPr lang="en"/>
              <a:t>Finding Your Way Around the Server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</a:t>
            </a:r>
            <a:r>
              <a:rPr lang="en" sz="2000"/>
              <a:t> single server can support many databases, each containing many tables, with each table having a variety of columns.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These </a:t>
            </a:r>
            <a:r>
              <a:rPr b="1" lang="en" sz="2000"/>
              <a:t>commands</a:t>
            </a:r>
            <a:r>
              <a:rPr lang="en" sz="2000"/>
              <a:t> will help figure out what’s available: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SHOW DATABASES;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SHOW TABLES IN database;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SHOW COLUMNS IN table;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DESCRIBE table;- shows the columns and their types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</a:t>
            </a:r>
            <a:r>
              <a:rPr lang="en"/>
              <a:t>Variable Types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/>
              <a:t>Numeric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INTEGER, SMALLINT, BIGINT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NUMERIC(w,d), DECIMAL(w,d)- numbers with width </a:t>
            </a:r>
            <a:r>
              <a:rPr i="1" lang="en" sz="2000"/>
              <a:t>w</a:t>
            </a:r>
            <a:r>
              <a:rPr lang="en" sz="2000"/>
              <a:t> and </a:t>
            </a:r>
            <a:r>
              <a:rPr i="1" lang="en" sz="2000"/>
              <a:t>d</a:t>
            </a:r>
            <a:r>
              <a:rPr lang="en" sz="2000"/>
              <a:t> decimal places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REAL, DOUBLE PRECISION- machine and database dependent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FLOAT(p)- floating point number with </a:t>
            </a:r>
            <a:r>
              <a:rPr i="1" lang="en" sz="2000"/>
              <a:t>p</a:t>
            </a:r>
            <a:r>
              <a:rPr lang="en" sz="2000"/>
              <a:t> binary digits of precision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</a:t>
            </a:r>
            <a:r>
              <a:rPr lang="en"/>
              <a:t>Variable Types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017725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Character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CHARACTER(L)- a fixed-length character of length </a:t>
            </a:r>
            <a:r>
              <a:rPr i="1" lang="en" sz="2000"/>
              <a:t>L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CHARACTER VARYING(L) or VARCHAR(L)- supports maximum length of </a:t>
            </a:r>
            <a:r>
              <a:rPr i="1" lang="en" sz="2000"/>
              <a:t>L</a:t>
            </a:r>
            <a:r>
              <a:rPr lang="en" sz="2000"/>
              <a:t> Binary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BIT(L), BIT VARYING(L)- like corresponding characters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BINARY LARGE OBJECT(L) or BLOB(L)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/>
              <a:t>Temporal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TIME, TIMESTAMP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Create a Table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have data of the length, weight and age of books over a range of genres.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create a table with the next command:</a:t>
            </a:r>
            <a:endParaRPr/>
          </a:p>
          <a:p>
            <a:pPr indent="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books(id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title VARCHAR(255),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age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pages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DECIMAL(7,3),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00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genre CHAR(1));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Create a Table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90500" y="1059225"/>
            <a:ext cx="35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books(id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title VARCHAR(255),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age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pages INT,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DECIMAL(7,3),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genre CHAR(1));</a:t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07" name="Google Shape;207;p36"/>
          <p:cNvGraphicFramePr/>
          <p:nvPr/>
        </p:nvGraphicFramePr>
        <p:xfrm>
          <a:off x="2487675" y="34500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8" name="Google Shape;208;p36"/>
          <p:cNvSpPr txBox="1"/>
          <p:nvPr/>
        </p:nvSpPr>
        <p:spPr>
          <a:xfrm>
            <a:off x="5301325" y="3106150"/>
            <a:ext cx="1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books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Insert Data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222575" y="1152475"/>
            <a:ext cx="86097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nter individual items with the next command: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books VALUES(100011,”The Caterpillar”,10,148,38.95,”M”);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15" name="Google Shape;215;p37"/>
          <p:cNvGraphicFramePr/>
          <p:nvPr/>
        </p:nvGraphicFramePr>
        <p:xfrm>
          <a:off x="1311200" y="29463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37"/>
          <p:cNvSpPr txBox="1"/>
          <p:nvPr/>
        </p:nvSpPr>
        <p:spPr>
          <a:xfrm>
            <a:off x="4124850" y="2602425"/>
            <a:ext cx="1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books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</a:t>
            </a:r>
            <a:r>
              <a:rPr lang="en"/>
              <a:t>Insert Data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85206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automate the process using the next command: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LOAD DATA INFILE ‘books.tab’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INTO TABLE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FIELDS TERMINATED BY ’\t’;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will read an entire tab-separated file into the database in one command.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 some subset of the variables and/or observations from a table (</a:t>
            </a:r>
            <a:r>
              <a:rPr b="1" lang="en"/>
              <a:t>read values from table</a:t>
            </a:r>
            <a:r>
              <a:rPr lang="en"/>
              <a:t>)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columns or computations</a:t>
            </a:r>
            <a:b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FROM table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condition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columns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HAVING condition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column  [ASC | DESC]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LIMIT offset,count;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263725" y="1017725"/>
            <a:ext cx="3001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have the next table: 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35" name="Google Shape;235;p40"/>
          <p:cNvGraphicFramePr/>
          <p:nvPr/>
        </p:nvGraphicFramePr>
        <p:xfrm>
          <a:off x="711300" y="16874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304850"/>
                <a:gridCol w="1930350"/>
                <a:gridCol w="988750"/>
                <a:gridCol w="1266150"/>
                <a:gridCol w="1446675"/>
                <a:gridCol w="892325"/>
              </a:tblGrid>
              <a:tr h="3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 of War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Kill a Mockingbird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Apple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Unbearable Lightness of Being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Hundred Years of Solitude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p40"/>
          <p:cNvSpPr txBox="1"/>
          <p:nvPr/>
        </p:nvSpPr>
        <p:spPr>
          <a:xfrm>
            <a:off x="3946500" y="1331625"/>
            <a:ext cx="1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books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40"/>
          <p:cNvSpPr/>
          <p:nvPr/>
        </p:nvSpPr>
        <p:spPr>
          <a:xfrm rot="5400000">
            <a:off x="1211925" y="875475"/>
            <a:ext cx="311400" cy="1312500"/>
          </a:xfrm>
          <a:prstGeom prst="leftBrace">
            <a:avLst>
              <a:gd fmla="val 50000" name="adj1"/>
              <a:gd fmla="val 51287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1044175" y="944475"/>
            <a:ext cx="103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Key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books;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5" name="Google Shape;245;p41"/>
          <p:cNvGraphicFramePr/>
          <p:nvPr/>
        </p:nvGraphicFramePr>
        <p:xfrm>
          <a:off x="711300" y="16874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304850"/>
                <a:gridCol w="1930350"/>
                <a:gridCol w="988750"/>
                <a:gridCol w="1266150"/>
                <a:gridCol w="1446675"/>
                <a:gridCol w="892325"/>
              </a:tblGrid>
              <a:tr h="3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 of War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Kill a Mockingbird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Apple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Unbearable Lightness of Being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Hundred Years of Solitude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939500" y="269625"/>
            <a:ext cx="3837000" cy="41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a Database?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SQL?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do you need a Database?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Uses of Databases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Relational Databases Concepts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Finding Your Way Around the Server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Variable Types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SQL Basics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NoSQL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1200"/>
              </a:spcAft>
              <a:buSzPct val="100000"/>
              <a:buChar char="●"/>
            </a:pPr>
            <a:r>
              <a:rPr lang="en"/>
              <a:t>SQL vs. NoSQL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Comparison Operators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 sz="1400"/>
              <a:t>he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/>
              <a:t> clause allows you to operate on subsets of a table. The following comparison operators are available: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Usual logical operators:&lt; &gt; &lt;= &gt;= = &lt;&gt;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BETWEEN</a:t>
            </a:r>
            <a:r>
              <a:rPr lang="en" sz="1400"/>
              <a:t> used to test for a range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00"/>
              <a:t> used to test group membership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Keyword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400"/>
              <a:t> used for negation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" sz="1400"/>
              <a:t> operator allows wildcards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_means single character, % means anything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400"/>
              <a:t> salary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/>
              <a:t> name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" sz="1400"/>
              <a:t> ’Fred %’;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SzPts val="1400"/>
              <a:buChar char="●"/>
            </a:pPr>
            <a:r>
              <a:rPr lang="en" sz="1400"/>
              <a:t>Use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00"/>
              <a:t>(&amp;&amp;) and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400"/>
              <a:t>(||) to combine conditions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age, name, height and weight for any books with weight greater than 30 kg and pages less than 150: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title,age,pages,weight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weight &gt; 30 AND pages &lt; 150;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43"/>
          <p:cNvGraphicFramePr/>
          <p:nvPr/>
        </p:nvGraphicFramePr>
        <p:xfrm>
          <a:off x="825400" y="34928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744775"/>
                <a:gridCol w="1744775"/>
                <a:gridCol w="1744775"/>
                <a:gridCol w="1744775"/>
              </a:tblGrid>
              <a:tr h="27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Hundred Years of Solitude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different genres present in the table </a:t>
            </a:r>
            <a:r>
              <a:rPr i="1" lang="en"/>
              <a:t>books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genre FROM books;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65" name="Google Shape;265;p44"/>
          <p:cNvGraphicFramePr/>
          <p:nvPr/>
        </p:nvGraphicFramePr>
        <p:xfrm>
          <a:off x="4261575" y="33078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information about the 3 books with the most pages: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pages DESC LIMIT 3;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72" name="Google Shape;272;p45"/>
          <p:cNvGraphicFramePr/>
          <p:nvPr/>
        </p:nvGraphicFramePr>
        <p:xfrm>
          <a:off x="580075" y="28166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  <a:gridCol w="1459550"/>
                <a:gridCol w="608750"/>
                <a:gridCol w="1034150"/>
                <a:gridCol w="2336150"/>
                <a:gridCol w="120170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Apple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Unbearable Lightness of Being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 of War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SELECT Operator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information about observations where age is from 8 to 18 and the number of pages goes from 140 to 160: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books WHERE age BETWEEN 8 AND 18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AND pages BETWEEN 140 AND 160;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79" name="Google Shape;279;p46"/>
          <p:cNvGraphicFramePr/>
          <p:nvPr/>
        </p:nvGraphicFramePr>
        <p:xfrm>
          <a:off x="1405500" y="3493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 of War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UPDATE Operator</a:t>
            </a:r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change some of the values of columns of a table, you can use the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/>
              <a:t> command.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add one to the weight of an observation to the books table where age is between 8 and 11, we could use: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 books SET weight=weight + 1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age BETWEEN 8 and 11;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UPDATE Operator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92855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 books SET weight=weight + 1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age BETWEEN 8 and 11;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92" name="Google Shape;292;p48"/>
          <p:cNvGraphicFramePr/>
          <p:nvPr/>
        </p:nvGraphicFramePr>
        <p:xfrm>
          <a:off x="657450" y="18034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304850"/>
                <a:gridCol w="1930350"/>
                <a:gridCol w="988750"/>
                <a:gridCol w="1266150"/>
                <a:gridCol w="1446675"/>
                <a:gridCol w="892325"/>
              </a:tblGrid>
              <a:tr h="35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39.95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Art of War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Kill a Mockingbird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Apple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Unbearable Lightness of Being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Hundred Years of Solitude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90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.1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Arithmetic Operators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520600" cy="3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asic arithmetic operations to create new columns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COUNT()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AVG()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(mean)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SUM()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MIN()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MAX()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 max. pages for age between 10 and 30 and genre 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MAX(pages) AS Maximum_Pages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age BETWEEN 10 AND 30 AND genre = “M” 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99" name="Google Shape;299;p49"/>
          <p:cNvGraphicFramePr/>
          <p:nvPr/>
        </p:nvGraphicFramePr>
        <p:xfrm>
          <a:off x="6871275" y="33351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1685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Maximum_Pages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</a:t>
            </a:r>
            <a:r>
              <a:rPr lang="en"/>
              <a:t>Arithmetic Operators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the number of books in the database with a specific genre: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COUNT(*) as Number_Books, genre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genre;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06" name="Google Shape;306;p50"/>
          <p:cNvGraphicFramePr/>
          <p:nvPr/>
        </p:nvGraphicFramePr>
        <p:xfrm>
          <a:off x="3145800" y="29910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511125"/>
                <a:gridCol w="15111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Number_Books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Arithmetic Operators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8520600" cy="3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</a:t>
            </a:r>
            <a:r>
              <a:rPr lang="en"/>
              <a:t>aggregate</a:t>
            </a:r>
            <a:r>
              <a:rPr lang="en"/>
              <a:t> functions, conditions c</a:t>
            </a:r>
            <a:r>
              <a:rPr lang="en"/>
              <a:t>an’t be used in the WHERE clause, they must be placed in the HAVING clause.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Count the number of books in the database with a specific genre, and show only those groups with more than one book: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COUNT(*) as Number_Books, genre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genre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HAVING COUNT(*) &gt; 1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13" name="Google Shape;313;p51"/>
          <p:cNvGraphicFramePr/>
          <p:nvPr/>
        </p:nvGraphicFramePr>
        <p:xfrm>
          <a:off x="5810050" y="33777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511125"/>
                <a:gridCol w="15111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Number_Books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239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You’ve reinvented the retail experience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Subqueries</a:t>
            </a:r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putting a SELECT statement in parentheses, you can use it in other SELECT statements as if it were another table.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id IN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(SELECT id FROM books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weight &lt; 80 AND pages &lt; 150 AND age &lt; 20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0" name="Google Shape;320;p52"/>
          <p:cNvGraphicFramePr/>
          <p:nvPr/>
        </p:nvGraphicFramePr>
        <p:xfrm>
          <a:off x="1225000" y="39062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title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Caterpillar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Multiple Tables</a:t>
            </a:r>
            <a:endParaRPr/>
          </a:p>
        </p:txBody>
      </p:sp>
      <p:graphicFrame>
        <p:nvGraphicFramePr>
          <p:cNvPr id="326" name="Google Shape;326;p53"/>
          <p:cNvGraphicFramePr/>
          <p:nvPr/>
        </p:nvGraphicFramePr>
        <p:xfrm>
          <a:off x="118075" y="113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CustomerID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OrderDate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7" name="Google Shape;327;p53"/>
          <p:cNvGraphicFramePr/>
          <p:nvPr/>
        </p:nvGraphicFramePr>
        <p:xfrm>
          <a:off x="1719000" y="28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CustomerID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CustomerName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ContactName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Country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Alfreds Futterkiste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Maria Anders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Germany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 Trujillo Emparedados y helados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 Trujillo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Antonio Moreno Taquería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Antonio Moreno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Multiple Tables</a:t>
            </a:r>
            <a:endParaRPr/>
          </a:p>
        </p:txBody>
      </p:sp>
      <p:graphicFrame>
        <p:nvGraphicFramePr>
          <p:cNvPr id="333" name="Google Shape;333;p54"/>
          <p:cNvGraphicFramePr/>
          <p:nvPr/>
        </p:nvGraphicFramePr>
        <p:xfrm>
          <a:off x="840375" y="2825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CustomerName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OrderDate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 Trujillo Emparedados y helados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Alfreds Futterkiste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4" name="Google Shape;334;p54"/>
          <p:cNvSpPr txBox="1"/>
          <p:nvPr/>
        </p:nvSpPr>
        <p:spPr>
          <a:xfrm>
            <a:off x="840375" y="927750"/>
            <a:ext cx="8032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SELECT Orders.OrderID, Customers.CustomerName, Orders.OrderDate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INNER JOIN Customers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ON Orders.CustomerID=Customers.CustomerID;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Basics - Multiple Tables (aliases)</a:t>
            </a:r>
            <a:endParaRPr/>
          </a:p>
        </p:txBody>
      </p:sp>
      <p:sp>
        <p:nvSpPr>
          <p:cNvPr id="340" name="Google Shape;340;p55"/>
          <p:cNvSpPr txBox="1"/>
          <p:nvPr/>
        </p:nvSpPr>
        <p:spPr>
          <a:xfrm>
            <a:off x="840375" y="927750"/>
            <a:ext cx="8032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SELECT o.OrderID, c.CustomerName, o.OrderDate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FROM Orders o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INNER JOIN Customers c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ON o.CustomerID=c.CustomerID;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41" name="Google Shape;341;p55"/>
          <p:cNvGraphicFramePr/>
          <p:nvPr/>
        </p:nvGraphicFramePr>
        <p:xfrm>
          <a:off x="840375" y="2825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CustomerName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OrderDate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 Trujillo Emparedados y helados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Alfreds Futterkiste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1996-09-20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- Why?</a:t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Relational databases were not built for distributed applications.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Joins are expensive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Hard to scale horizontally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Expensive (product cost, hardware, Maintenance)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It’s weak in: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Speed (performance)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 availability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Partition tolerance</a:t>
            </a:r>
            <a:endParaRPr sz="2000"/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669" y="2634000"/>
            <a:ext cx="2909974" cy="24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- What is it?</a:t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</a:t>
            </a:r>
            <a:r>
              <a:rPr lang="en" sz="2000"/>
              <a:t>rovides a mechanism for storage and retrieval of data that employs less constrained consistency models.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Flexible data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Horizontal scaling as opposed to vertical (migrate to a larger, more expensive server)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 queries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Easy for developers</a:t>
            </a:r>
            <a:endParaRPr sz="2000"/>
          </a:p>
        </p:txBody>
      </p:sp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75" y="2786100"/>
            <a:ext cx="4642550" cy="2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- Types</a:t>
            </a:r>
            <a:endParaRPr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NoSQL databases are classified in four major datamodels: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Key-value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Document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Column family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Graph</a:t>
            </a:r>
            <a:endParaRPr sz="2000"/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975" y="2237205"/>
            <a:ext cx="4389925" cy="1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- Types</a:t>
            </a:r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NoSQL databases are classified in four major datamodels: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Key-value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Document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Column family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Graph</a:t>
            </a:r>
            <a:endParaRPr sz="2000"/>
          </a:p>
        </p:txBody>
      </p:sp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975" y="2237205"/>
            <a:ext cx="4389925" cy="1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- Types</a:t>
            </a:r>
            <a:endParaRPr/>
          </a:p>
        </p:txBody>
      </p:sp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NoSQL databases are classified in four major datamodels: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Key-value</a:t>
            </a:r>
            <a:endParaRPr b="1"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575" y="2034150"/>
            <a:ext cx="4919624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vs. </a:t>
            </a:r>
            <a:r>
              <a:rPr lang="en"/>
              <a:t>NoSQL</a:t>
            </a:r>
            <a:endParaRPr/>
          </a:p>
        </p:txBody>
      </p:sp>
      <p:graphicFrame>
        <p:nvGraphicFramePr>
          <p:cNvPr id="382" name="Google Shape;382;p61"/>
          <p:cNvGraphicFramePr/>
          <p:nvPr/>
        </p:nvGraphicFramePr>
        <p:xfrm>
          <a:off x="952500" y="146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SQL Databases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NoSQL Databases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Storage 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Tables with fixed rows and columns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Document: JSON documents, Key-value: key-value pairs, Wide-column: tables with rows and dynamic columns, Graph: nodes and edges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Development History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Developed in the 1970s with a focus on reducing data duplication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Developed in the late 2000s with a focus on scaling and allowing for rapid application change driven by agile and DevOps practices.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Examples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Oracle, MySQL, Microsoft SQL Server, and PostgreSQL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Document: MongoDB and CouchDB, Key-value: Redis and DynamoDB, Wide-column: Cassandra and HBase, Graph: Neo4j and Amazon Neptune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267375" y="5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You’ve convinced an investor to give you $1M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vs. NoSQL</a:t>
            </a:r>
            <a:endParaRPr/>
          </a:p>
        </p:txBody>
      </p:sp>
      <p:graphicFrame>
        <p:nvGraphicFramePr>
          <p:cNvPr id="388" name="Google Shape;388;p62"/>
          <p:cNvGraphicFramePr/>
          <p:nvPr/>
        </p:nvGraphicFramePr>
        <p:xfrm>
          <a:off x="952500" y="146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SQL Databases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NoSQL Databases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Primary Purpose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General purpose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Document: general purpose, Key-value: large amounts of data with simple lookup queries, Wide-column: large amounts of data with predictable query patterns, Graph: analyzing and traversing relationships between connected data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Schemas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Rigid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Flexible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Scaling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Vertical (scale-up with a larger server)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Horizontal (scale-out across commodity servers)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Joins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Typically required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Typically not required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394" name="Google Shape;394;p63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orders, items, categories,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00" name="Google Shape;400;p64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orders, items, categories,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64"/>
          <p:cNvSpPr txBox="1"/>
          <p:nvPr/>
        </p:nvSpPr>
        <p:spPr>
          <a:xfrm>
            <a:off x="1027350" y="3026875"/>
            <a:ext cx="64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This is </a:t>
            </a:r>
            <a:r>
              <a:rPr b="1" lang="en" u="sng">
                <a:latin typeface="Courier New"/>
                <a:ea typeface="Courier New"/>
                <a:cs typeface="Courier New"/>
                <a:sym typeface="Courier New"/>
              </a:rPr>
              <a:t>real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(anonymized) data.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07" name="Google Shape;407;p65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items, categories,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08" name="Google Shape;408;p65"/>
          <p:cNvGraphicFramePr/>
          <p:nvPr/>
        </p:nvGraphicFramePr>
        <p:xfrm>
          <a:off x="952500" y="2171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user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9410624108399432229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2020-07-11 19:07:00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12885036321172598371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2020-07-12 10:52:00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9410624108399432229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2020-07-13 12:05:00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10355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12885036321172598371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2020-07-14 1:11:10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9410624108399432229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2020-07-15 17:47:18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14" name="Google Shape;414;p66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categories,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15" name="Google Shape;415;p66"/>
          <p:cNvGraphicFramePr/>
          <p:nvPr/>
        </p:nvGraphicFramePr>
        <p:xfrm>
          <a:off x="952500" y="2171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price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Eggs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269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White Bread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299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2% Milk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299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Toilet Paper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899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Haagen-Dazs, Vanilla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599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21" name="Google Shape;421;p67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categories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22" name="Google Shape;422;p67"/>
          <p:cNvGraphicFramePr/>
          <p:nvPr/>
        </p:nvGraphicFramePr>
        <p:xfrm>
          <a:off x="952500" y="2171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main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sub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Groceries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Dairy &amp; Eggs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Groceries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Bakery &amp; Bread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Household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Cleaning Supplies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Ice Cream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Haagen-Dazs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Ice Cream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Ben &amp; Jerry’s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28" name="Google Shape;428;p68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categories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order_items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29" name="Google Shape;429;p68"/>
          <p:cNvGraphicFramePr/>
          <p:nvPr/>
        </p:nvGraphicFramePr>
        <p:xfrm>
          <a:off x="952500" y="2171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2413000"/>
                <a:gridCol w="2413000"/>
                <a:gridCol w="2413000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</a:t>
                      </a:r>
                      <a:r>
                        <a:rPr b="1" lang="en" sz="1100"/>
                        <a:t>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qty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7F7F7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35" name="Google Shape;435;p69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categories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order_items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item_categories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36" name="Google Shape;436;p69"/>
          <p:cNvGraphicFramePr/>
          <p:nvPr/>
        </p:nvGraphicFramePr>
        <p:xfrm>
          <a:off x="952500" y="2171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3548375"/>
                <a:gridCol w="3307775"/>
              </a:tblGrid>
              <a:tr h="38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pid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cid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7F7F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7F7F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42" name="Google Shape;442;p70"/>
          <p:cNvSpPr txBox="1"/>
          <p:nvPr/>
        </p:nvSpPr>
        <p:spPr>
          <a:xfrm>
            <a:off x="520650" y="1307075"/>
            <a:ext cx="7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5 Tables: orders, items, categories, order_items, item_categories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43" name="Google Shape;443;p70"/>
          <p:cNvGraphicFramePr/>
          <p:nvPr/>
        </p:nvGraphicFramePr>
        <p:xfrm>
          <a:off x="311700" y="23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4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orders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4" name="Google Shape;444;p70"/>
          <p:cNvGraphicFramePr/>
          <p:nvPr/>
        </p:nvGraphicFramePr>
        <p:xfrm>
          <a:off x="4056925" y="23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4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5" name="Google Shape;445;p70"/>
          <p:cNvGraphicFramePr/>
          <p:nvPr/>
        </p:nvGraphicFramePr>
        <p:xfrm>
          <a:off x="7238700" y="23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4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categories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6" name="Google Shape;446;p70"/>
          <p:cNvGraphicFramePr/>
          <p:nvPr/>
        </p:nvGraphicFramePr>
        <p:xfrm>
          <a:off x="2137350" y="359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586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order_items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7" name="Google Shape;447;p70"/>
          <p:cNvGraphicFramePr/>
          <p:nvPr/>
        </p:nvGraphicFramePr>
        <p:xfrm>
          <a:off x="5652400" y="359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{497005FB-F1C5-415C-B0DC-7B26095C09BA}</a:tableStyleId>
              </a:tblPr>
              <a:tblGrid>
                <a:gridCol w="1586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item_categories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70"/>
          <p:cNvSpPr/>
          <p:nvPr/>
        </p:nvSpPr>
        <p:spPr>
          <a:xfrm>
            <a:off x="737273" y="3184075"/>
            <a:ext cx="1402625" cy="1434125"/>
          </a:xfrm>
          <a:custGeom>
            <a:rect b="b" l="l" r="r" t="t"/>
            <a:pathLst>
              <a:path extrusionOk="0" h="57365" w="56105">
                <a:moveTo>
                  <a:pt x="1447" y="0"/>
                </a:moveTo>
                <a:cubicBezTo>
                  <a:pt x="2049" y="8594"/>
                  <a:pt x="-4053" y="42111"/>
                  <a:pt x="5057" y="51564"/>
                </a:cubicBezTo>
                <a:cubicBezTo>
                  <a:pt x="14167" y="61017"/>
                  <a:pt x="47597" y="55861"/>
                  <a:pt x="56105" y="5672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449" name="Google Shape;449;p70"/>
          <p:cNvSpPr/>
          <p:nvPr/>
        </p:nvSpPr>
        <p:spPr>
          <a:xfrm>
            <a:off x="3725500" y="3184075"/>
            <a:ext cx="670325" cy="992600"/>
          </a:xfrm>
          <a:custGeom>
            <a:rect b="b" l="l" r="r" t="t"/>
            <a:pathLst>
              <a:path extrusionOk="0" h="39704" w="26813">
                <a:moveTo>
                  <a:pt x="0" y="39704"/>
                </a:moveTo>
                <a:cubicBezTo>
                  <a:pt x="3867" y="38329"/>
                  <a:pt x="18734" y="38071"/>
                  <a:pt x="23203" y="31454"/>
                </a:cubicBezTo>
                <a:cubicBezTo>
                  <a:pt x="27672" y="24837"/>
                  <a:pt x="26211" y="5242"/>
                  <a:pt x="2681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450" name="Google Shape;450;p70"/>
          <p:cNvSpPr/>
          <p:nvPr/>
        </p:nvSpPr>
        <p:spPr>
          <a:xfrm>
            <a:off x="4914663" y="3171175"/>
            <a:ext cx="744475" cy="1057075"/>
          </a:xfrm>
          <a:custGeom>
            <a:rect b="b" l="l" r="r" t="t"/>
            <a:pathLst>
              <a:path extrusionOk="0" h="42283" w="29779">
                <a:moveTo>
                  <a:pt x="387" y="0"/>
                </a:moveTo>
                <a:cubicBezTo>
                  <a:pt x="817" y="5414"/>
                  <a:pt x="-1934" y="25438"/>
                  <a:pt x="2965" y="32485"/>
                </a:cubicBezTo>
                <a:cubicBezTo>
                  <a:pt x="7864" y="39532"/>
                  <a:pt x="25310" y="40650"/>
                  <a:pt x="29779" y="4228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451" name="Google Shape;451;p70"/>
          <p:cNvSpPr/>
          <p:nvPr/>
        </p:nvSpPr>
        <p:spPr>
          <a:xfrm>
            <a:off x="7244725" y="3145400"/>
            <a:ext cx="786350" cy="1475225"/>
          </a:xfrm>
          <a:custGeom>
            <a:rect b="b" l="l" r="r" t="t"/>
            <a:pathLst>
              <a:path extrusionOk="0" h="59009" w="31454">
                <a:moveTo>
                  <a:pt x="0" y="58267"/>
                </a:moveTo>
                <a:cubicBezTo>
                  <a:pt x="4555" y="57408"/>
                  <a:pt x="22087" y="62822"/>
                  <a:pt x="27329" y="53111"/>
                </a:cubicBezTo>
                <a:cubicBezTo>
                  <a:pt x="32571" y="43400"/>
                  <a:pt x="30767" y="8852"/>
                  <a:pt x="3145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Project</a:t>
            </a:r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3072000" y="15579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https://colab.research.google.com/drive/1T2L3HTImYOrIZPpUYmRqwiA0bCOZmvDu?usp=sharing</a:t>
            </a:r>
            <a:endParaRPr/>
          </a:p>
        </p:txBody>
      </p:sp>
      <p:sp>
        <p:nvSpPr>
          <p:cNvPr id="458" name="Google Shape;458;p71"/>
          <p:cNvSpPr txBox="1"/>
          <p:nvPr/>
        </p:nvSpPr>
        <p:spPr>
          <a:xfrm>
            <a:off x="3072000" y="2758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https://drive.google.com/file/d/1kaAJ2BOvDzyl_gXf2RtbaHIsVkNA4yDC/view?usp=sharing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272925" y="14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You’ve found the perfect location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284000" y="23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You’ve designed it flawlessly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67375" y="3417225"/>
            <a:ext cx="86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You’re ready to begin accepting customers</a:t>
            </a:r>
            <a:endParaRPr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450"/>
            <a:ext cx="9144000" cy="64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267375" y="3417225"/>
            <a:ext cx="86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You’re ready to begin accepting customers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145200" y="1222025"/>
            <a:ext cx="88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FF0000"/>
                </a:solidFill>
                <a:highlight>
                  <a:srgbClr val="212121"/>
                </a:highlight>
              </a:rPr>
              <a:t>Wait… How the heck are we gonna keep track of everything?</a:t>
            </a:r>
            <a:endParaRPr sz="2000">
              <a:solidFill>
                <a:srgbClr val="FF0000"/>
              </a:solidFill>
              <a:highlight>
                <a:srgbClr val="21212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